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49" r:id="rId2"/>
    <p:sldId id="350" r:id="rId3"/>
    <p:sldId id="359" r:id="rId4"/>
    <p:sldId id="360" r:id="rId5"/>
    <p:sldId id="364" r:id="rId6"/>
    <p:sldId id="361" r:id="rId7"/>
    <p:sldId id="362" r:id="rId8"/>
    <p:sldId id="365" r:id="rId9"/>
    <p:sldId id="366" r:id="rId10"/>
    <p:sldId id="358" r:id="rId11"/>
  </p:sldIdLst>
  <p:sldSz cx="12192000" cy="6858000"/>
  <p:notesSz cx="6858000" cy="9144000"/>
  <p:embeddedFontLst>
    <p:embeddedFont>
      <p:font typeface="배달의민족 주아" panose="02020603020101020101" pitchFamily="18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배찌체" panose="00000500000000000000" pitchFamily="2" charset="-127"/>
      <p:regular r:id="rId17"/>
    </p:embeddedFont>
    <p:embeddedFont>
      <p:font typeface="배달의민족 연성" panose="020B0600000101010101" pitchFamily="50" charset="-127"/>
      <p:regular r:id="rId18"/>
    </p:embeddedFont>
    <p:embeddedFont>
      <p:font typeface="배달의민족 도현" panose="020B0600000101010101" pitchFamily="50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4660"/>
  </p:normalViewPr>
  <p:slideViewPr>
    <p:cSldViewPr snapToGrid="0">
      <p:cViewPr>
        <p:scale>
          <a:sx n="100" d="100"/>
          <a:sy n="100" d="100"/>
        </p:scale>
        <p:origin x="1050" y="28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>
                <a:solidFill>
                  <a:schemeClr val="tx1"/>
                </a:solidFill>
              </a:rPr>
              <a:pPr/>
              <a:t>1</a:t>
            </a:fld>
            <a:r>
              <a:rPr lang="en-US" altLang="ko-KR" dirty="0" smtClean="0">
                <a:solidFill>
                  <a:schemeClr val="tx1"/>
                </a:solidFill>
              </a:rPr>
              <a:t>/9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467097" y="3851238"/>
            <a:ext cx="2478524" cy="480614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퍼즐 레벨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2710331" y="4572000"/>
            <a:ext cx="5992055" cy="804370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상에서 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구현할 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하나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퍼즐을 레벨 디자인 하여 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이후 제작하는 퍼즐들을 보다 쉽고 빠르게 제작할 수 있도록 한다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831075" y="5376370"/>
          <a:ext cx="1134635" cy="324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63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2472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en-US" altLang="ko-KR" sz="1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5" t="24576" r="78967" b="63659"/>
          <a:stretch/>
        </p:blipFill>
        <p:spPr>
          <a:xfrm>
            <a:off x="247426" y="5316460"/>
            <a:ext cx="355200" cy="36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5838967"/>
            <a:ext cx="360000" cy="360000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831075" y="5838136"/>
          <a:ext cx="1596237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623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010-5285-2385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6356350"/>
            <a:ext cx="360000" cy="360000"/>
          </a:xfrm>
          <a:prstGeom prst="rect">
            <a:avLst/>
          </a:prstGeom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/>
          </p:nvPr>
        </p:nvGraphicFramePr>
        <p:xfrm>
          <a:off x="831075" y="6336838"/>
          <a:ext cx="1945375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7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rjsgh2119@gmail.com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597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후 기  및  코 멘 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6932214"/>
              </p:ext>
            </p:extLst>
          </p:nvPr>
        </p:nvGraphicFramePr>
        <p:xfrm>
          <a:off x="696000" y="1529397"/>
          <a:ext cx="10801186" cy="431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593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  <a:gridCol w="5400593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후 기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코 멘 트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290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처음엔 그냥 여러 퍼즐들을 생각해봐야 지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했다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그런데 하는 도중 이렇게 가는 방향이 맞는 건가</a:t>
                      </a:r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의심이 들어 싹 갈아엎었다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그리고 단 하나의 퍼즐을 좀 더 체계적이고 </a:t>
                      </a:r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레벨 디자인적인 면에서 창작해보려고 노력했다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난이도 설정 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1~10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 기준이 애매하다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좀 더 시간 마법과 샌드박스 사이의 퍼즐 적인 결합이 아쉽다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지식의 한계로 좀 더 창의적이고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복잡하고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신기하며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교훈을 주고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재미있는 퍼즐이 아니다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06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>
                <a:defRPr/>
              </a:pPr>
              <a:t>2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9725" y="1781175"/>
            <a:ext cx="4705350" cy="39433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퍼즐 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난이도 요소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lang="en-US" altLang="ko-KR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ko-KR" altLang="en-US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퍼즐 맵 구성</a:t>
            </a:r>
            <a:endParaRPr lang="en-US" altLang="ko-KR" noProof="0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</a:t>
            </a: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난이도 하</a:t>
            </a:r>
            <a:endParaRPr kumimoji="0" lang="en-US" altLang="ko-KR" sz="2800" b="0" i="0" u="none" strike="noStrike" kern="1200" cap="none" spc="0" normalizeH="0" baseline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난이도 중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난이도 상</a:t>
            </a:r>
            <a:endParaRPr kumimoji="0" lang="en-US" altLang="ko-KR" sz="2800" b="0" i="0" u="none" strike="noStrike" kern="1200" cap="none" spc="0" normalizeH="0" baseline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참고 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문헌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 startAt="5"/>
              <a:tabLst/>
              <a:defRPr/>
            </a:pP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491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퍼즐 </a:t>
            </a:r>
            <a:r>
              <a:rPr lang="ko-KR" altLang="en-US" dirty="0" smtClean="0"/>
              <a:t>난이도 요소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3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7978002"/>
              </p:ext>
            </p:extLst>
          </p:nvPr>
        </p:nvGraphicFramePr>
        <p:xfrm>
          <a:off x="696000" y="1338898"/>
          <a:ext cx="10657800" cy="46628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787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4109962">
                  <a:extLst>
                    <a:ext uri="{9D8B030D-6E8A-4147-A177-3AD203B41FA5}">
                      <a16:colId xmlns:a16="http://schemas.microsoft.com/office/drawing/2014/main" val="4194133130"/>
                    </a:ext>
                  </a:extLst>
                </a:gridCol>
                <a:gridCol w="4109962">
                  <a:extLst>
                    <a:ext uri="{9D8B030D-6E8A-4147-A177-3AD203B41FA5}">
                      <a16:colId xmlns:a16="http://schemas.microsoft.com/office/drawing/2014/main" val="4194763191"/>
                    </a:ext>
                  </a:extLst>
                </a:gridCol>
              </a:tblGrid>
              <a:tr h="4956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내용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945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 사용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사용하는 횟수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 사용이 늘어날 수록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컨트롤 난이도가 높아지므로 난이도 상승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945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제한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돌파하는데 최대 시간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제한으로 빠르게 돌파하도록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하여</a:t>
                      </a:r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실수를 유발함으로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난이도 상승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945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긴장감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돌파하는데 부여되는 긴장감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함정들로 퍼즐을 돌파하는데 긴장감을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부여하여 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난이도 상승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945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돌파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돌파하는데 걸리는 시간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돌파 시간이 길수록 집중하는 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시간이 길어지므로 난이도 상승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810482"/>
                  </a:ext>
                </a:extLst>
              </a:tr>
              <a:tr h="6945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 횟수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돌파하는데 필요한 점프 횟수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 횟수가 늘어날 수록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컨트롤 난이도가 높아지므로 난이도 상승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945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두뇌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해결하는데 사용하는 두뇌 활용도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두뇌를 사용할 수록 퍼즐 돌파에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시간을 소모함으로 난이도 상승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4161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퍼즐 맵 구상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4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442236"/>
              </p:ext>
            </p:extLst>
          </p:nvPr>
        </p:nvGraphicFramePr>
        <p:xfrm>
          <a:off x="6567054" y="2761904"/>
          <a:ext cx="4786746" cy="124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338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84740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내용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징검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다리의 방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건너편으로 건너가기 위하여 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방의 퍼즐을 풀도록 한다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</a:tbl>
          </a:graphicData>
        </a:graphic>
      </p:graphicFrame>
      <p:pic>
        <p:nvPicPr>
          <p:cNvPr id="46" name="그림 45"/>
          <p:cNvPicPr>
            <a:picLocks noChangeAspect="1"/>
          </p:cNvPicPr>
          <p:nvPr/>
        </p:nvPicPr>
        <p:blipFill rotWithShape="1">
          <a:blip r:embed="rId2"/>
          <a:srcRect l="13021" t="13056" r="26042"/>
          <a:stretch/>
        </p:blipFill>
        <p:spPr>
          <a:xfrm>
            <a:off x="1095245" y="1437322"/>
            <a:ext cx="3953004" cy="4230052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095244" y="5731136"/>
            <a:ext cx="14765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그림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 &gt; -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퍼즐 맵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184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난이도 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5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230010"/>
              </p:ext>
            </p:extLst>
          </p:nvPr>
        </p:nvGraphicFramePr>
        <p:xfrm>
          <a:off x="6415714" y="1047404"/>
          <a:ext cx="4786746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338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28246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60309">
                  <a:extLst>
                    <a:ext uri="{9D8B030D-6E8A-4147-A177-3AD203B41FA5}">
                      <a16:colId xmlns:a16="http://schemas.microsoft.com/office/drawing/2014/main" val="3818362762"/>
                    </a:ext>
                  </a:extLst>
                </a:gridCol>
                <a:gridCol w="961852">
                  <a:extLst>
                    <a:ext uri="{9D8B030D-6E8A-4147-A177-3AD203B41FA5}">
                      <a16:colId xmlns:a16="http://schemas.microsoft.com/office/drawing/2014/main" val="4125042645"/>
                    </a:ext>
                  </a:extLst>
                </a:gridCol>
                <a:gridCol w="160309">
                  <a:extLst>
                    <a:ext uri="{9D8B030D-6E8A-4147-A177-3AD203B41FA5}">
                      <a16:colId xmlns:a16="http://schemas.microsoft.com/office/drawing/2014/main" val="3215944634"/>
                    </a:ext>
                  </a:extLst>
                </a:gridCol>
                <a:gridCol w="1282469">
                  <a:extLst>
                    <a:ext uri="{9D8B030D-6E8A-4147-A177-3AD203B41FA5}">
                      <a16:colId xmlns:a16="http://schemas.microsoft.com/office/drawing/2014/main" val="27238180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내용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움직이는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징검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다리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간단한 점프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맵으로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게임 조작 방식 숙달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난이도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 사용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제한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긴장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75207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돌파 시간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 횟수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두뇌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8104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3216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천천히 움직이는 발판 위를 건너뛰어 반대편으로 넘어간다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만약 떨어지면 다시 도전할 수 있다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해결 방법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발판 순서대로 점프를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사용하여 도착점에 도달한다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Block/s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0826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/>
        </p:nvGraphicFramePr>
        <p:xfrm>
          <a:off x="679454" y="1283961"/>
          <a:ext cx="4943370" cy="4450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337">
                  <a:extLst>
                    <a:ext uri="{9D8B030D-6E8A-4147-A177-3AD203B41FA5}">
                      <a16:colId xmlns:a16="http://schemas.microsoft.com/office/drawing/2014/main" val="146668507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175138281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582535978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2906658030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745772529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892501013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2345249272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637503275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408699889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4203102529"/>
                    </a:ext>
                  </a:extLst>
                </a:gridCol>
              </a:tblGrid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0070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71757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90812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44530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4075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20045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010896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517058"/>
                  </a:ext>
                </a:extLst>
              </a:tr>
            </a:tbl>
          </a:graphicData>
        </a:graphic>
      </p:graphicFrame>
      <p:sp>
        <p:nvSpPr>
          <p:cNvPr id="39" name="왼쪽/오른쪽 화살표 38"/>
          <p:cNvSpPr/>
          <p:nvPr/>
        </p:nvSpPr>
        <p:spPr>
          <a:xfrm rot="5400000">
            <a:off x="1114425" y="2771774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1233487" y="1928018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233487" y="36004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14325" y="2923217"/>
            <a:ext cx="329247" cy="11715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5628692" y="2923217"/>
            <a:ext cx="314907" cy="11715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205037" y="52446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왼쪽/오른쪽 화살표 15"/>
          <p:cNvSpPr/>
          <p:nvPr/>
        </p:nvSpPr>
        <p:spPr>
          <a:xfrm rot="5400000">
            <a:off x="2109787" y="4498921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205037" y="36004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718327" y="4709952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왼쪽/오른쪽 화살표 18"/>
          <p:cNvSpPr/>
          <p:nvPr/>
        </p:nvSpPr>
        <p:spPr>
          <a:xfrm>
            <a:off x="3353322" y="4733763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4188342" y="4714713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704381" y="2482634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왼쪽/오른쪽 화살표 21"/>
          <p:cNvSpPr/>
          <p:nvPr/>
        </p:nvSpPr>
        <p:spPr>
          <a:xfrm rot="5400000">
            <a:off x="3585318" y="3342316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3704380" y="4147972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3199286" y="1928017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5176969" y="1375567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0" name="왼쪽/오른쪽 화살표 29"/>
          <p:cNvSpPr/>
          <p:nvPr/>
        </p:nvSpPr>
        <p:spPr>
          <a:xfrm>
            <a:off x="4321786" y="1399378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3704380" y="1376911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" name="왼쪽/오른쪽 화살표 31"/>
          <p:cNvSpPr/>
          <p:nvPr/>
        </p:nvSpPr>
        <p:spPr>
          <a:xfrm rot="5400000">
            <a:off x="5117438" y="2493490"/>
            <a:ext cx="500061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5183299" y="1928017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5183299" y="30372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233487" y="4714713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1730129" y="1380328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183299" y="5270842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750692" y="4595391"/>
            <a:ext cx="229122" cy="2291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왼쪽/오른쪽 화살표 42"/>
          <p:cNvSpPr/>
          <p:nvPr/>
        </p:nvSpPr>
        <p:spPr>
          <a:xfrm rot="5400000">
            <a:off x="9133498" y="4610315"/>
            <a:ext cx="295274" cy="217123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81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난이도 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6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679454" y="1283961"/>
          <a:ext cx="4943370" cy="4450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337">
                  <a:extLst>
                    <a:ext uri="{9D8B030D-6E8A-4147-A177-3AD203B41FA5}">
                      <a16:colId xmlns:a16="http://schemas.microsoft.com/office/drawing/2014/main" val="146668507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175138281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582535978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2906658030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745772529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892501013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2345249272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637503275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408699889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4203102529"/>
                    </a:ext>
                  </a:extLst>
                </a:gridCol>
              </a:tblGrid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0070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71757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90812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44530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4075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20045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010896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517058"/>
                  </a:ext>
                </a:extLst>
              </a:tr>
            </a:tbl>
          </a:graphicData>
        </a:graphic>
      </p:graphicFrame>
      <p:sp>
        <p:nvSpPr>
          <p:cNvPr id="10" name="왼쪽/오른쪽 화살표 9"/>
          <p:cNvSpPr/>
          <p:nvPr/>
        </p:nvSpPr>
        <p:spPr>
          <a:xfrm rot="5400000">
            <a:off x="1114425" y="2771774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233487" y="1928018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233487" y="36004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14325" y="2923217"/>
            <a:ext cx="329247" cy="11715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5628692" y="2923217"/>
            <a:ext cx="314907" cy="11715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715366" y="52446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왼쪽/오른쪽 화살표 15"/>
          <p:cNvSpPr/>
          <p:nvPr/>
        </p:nvSpPr>
        <p:spPr>
          <a:xfrm rot="5400000">
            <a:off x="2620116" y="4498921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715366" y="36004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728193" y="4717570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왼쪽/오른쪽 화살표 18"/>
          <p:cNvSpPr/>
          <p:nvPr/>
        </p:nvSpPr>
        <p:spPr>
          <a:xfrm>
            <a:off x="4363188" y="4741381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5198208" y="4722331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696562" y="1928018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왼쪽/오른쪽 화살표 21"/>
          <p:cNvSpPr/>
          <p:nvPr/>
        </p:nvSpPr>
        <p:spPr>
          <a:xfrm rot="5400000">
            <a:off x="4577500" y="2771774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4672750" y="3600448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908988"/>
              </p:ext>
            </p:extLst>
          </p:nvPr>
        </p:nvGraphicFramePr>
        <p:xfrm>
          <a:off x="6415714" y="1044847"/>
          <a:ext cx="4786746" cy="432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338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28246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60309">
                  <a:extLst>
                    <a:ext uri="{9D8B030D-6E8A-4147-A177-3AD203B41FA5}">
                      <a16:colId xmlns:a16="http://schemas.microsoft.com/office/drawing/2014/main" val="3818362762"/>
                    </a:ext>
                  </a:extLst>
                </a:gridCol>
                <a:gridCol w="961852">
                  <a:extLst>
                    <a:ext uri="{9D8B030D-6E8A-4147-A177-3AD203B41FA5}">
                      <a16:colId xmlns:a16="http://schemas.microsoft.com/office/drawing/2014/main" val="4125042645"/>
                    </a:ext>
                  </a:extLst>
                </a:gridCol>
                <a:gridCol w="160309">
                  <a:extLst>
                    <a:ext uri="{9D8B030D-6E8A-4147-A177-3AD203B41FA5}">
                      <a16:colId xmlns:a16="http://schemas.microsoft.com/office/drawing/2014/main" val="3215944634"/>
                    </a:ext>
                  </a:extLst>
                </a:gridCol>
                <a:gridCol w="1282469">
                  <a:extLst>
                    <a:ext uri="{9D8B030D-6E8A-4147-A177-3AD203B41FA5}">
                      <a16:colId xmlns:a16="http://schemas.microsoft.com/office/drawing/2014/main" val="2723818013"/>
                    </a:ext>
                  </a:extLst>
                </a:gridCol>
              </a:tblGrid>
              <a:tr h="2109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내용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2109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움직이는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징검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다리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643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사용해야하는 상황을 만들어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사용 숙달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210941">
                <a:tc rowSpan="4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난이도</a:t>
                      </a:r>
                      <a:endParaRPr lang="en-US" altLang="ko-KR" sz="160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 사용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</a:t>
                      </a:r>
                      <a:r>
                        <a:rPr lang="ko-KR" altLang="en-US" sz="160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제한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긴장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2109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752075"/>
                  </a:ext>
                </a:extLst>
              </a:tr>
              <a:tr h="21094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돌파 시간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 횟수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두뇌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810482"/>
                  </a:ext>
                </a:extLst>
              </a:tr>
              <a:tr h="2109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321616"/>
                  </a:ext>
                </a:extLst>
              </a:tr>
              <a:tr h="51776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내용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움직이며 먼 거리에 위치한 발판 위를     건너뛰어 반대편으로 넘어간다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만약 떨어지면 다시 도전할 수 있다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6435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해결 방법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발판 순서대로 상황에 맞는 시간 마법과 점프를</a:t>
                      </a:r>
                      <a:endParaRPr lang="en-US" altLang="ko-KR" sz="160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사용하여 도착점에 도달한다</a:t>
                      </a:r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23398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 Block/s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0826"/>
                  </a:ext>
                </a:extLst>
              </a:tr>
            </a:tbl>
          </a:graphicData>
        </a:graphic>
      </p:graphicFrame>
      <p:sp>
        <p:nvSpPr>
          <p:cNvPr id="35" name="직사각형 34"/>
          <p:cNvSpPr/>
          <p:nvPr/>
        </p:nvSpPr>
        <p:spPr>
          <a:xfrm>
            <a:off x="3198764" y="247649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1209675" y="52446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1724025" y="1367974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194397" y="1383397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747515" y="5098569"/>
            <a:ext cx="229122" cy="2291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왼쪽/오른쪽 화살표 41"/>
          <p:cNvSpPr/>
          <p:nvPr/>
        </p:nvSpPr>
        <p:spPr>
          <a:xfrm rot="5400000">
            <a:off x="9124949" y="5104307"/>
            <a:ext cx="295274" cy="217123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05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난이도 중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7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027120"/>
              </p:ext>
            </p:extLst>
          </p:nvPr>
        </p:nvGraphicFramePr>
        <p:xfrm>
          <a:off x="679454" y="1283961"/>
          <a:ext cx="4943370" cy="4450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337">
                  <a:extLst>
                    <a:ext uri="{9D8B030D-6E8A-4147-A177-3AD203B41FA5}">
                      <a16:colId xmlns:a16="http://schemas.microsoft.com/office/drawing/2014/main" val="146668507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175138281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582535978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2906658030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745772529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892501013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2345249272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637503275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408699889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4203102529"/>
                    </a:ext>
                  </a:extLst>
                </a:gridCol>
              </a:tblGrid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0070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71757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90812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44530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4075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20045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010896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517058"/>
                  </a:ext>
                </a:extLst>
              </a:tr>
            </a:tbl>
          </a:graphicData>
        </a:graphic>
      </p:graphicFrame>
      <p:sp>
        <p:nvSpPr>
          <p:cNvPr id="9" name="왼쪽/오른쪽 화살표 8"/>
          <p:cNvSpPr/>
          <p:nvPr/>
        </p:nvSpPr>
        <p:spPr>
          <a:xfrm rot="5400000">
            <a:off x="1114425" y="2771774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33487" y="1928018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233487" y="36004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4325" y="2923217"/>
            <a:ext cx="329247" cy="11715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5628692" y="2923217"/>
            <a:ext cx="314907" cy="11715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715366" y="52446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왼쪽/오른쪽 화살표 14"/>
          <p:cNvSpPr/>
          <p:nvPr/>
        </p:nvSpPr>
        <p:spPr>
          <a:xfrm rot="5400000">
            <a:off x="2620116" y="4498921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715366" y="36004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709143" y="4717570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왼쪽/오른쪽 화살표 17"/>
          <p:cNvSpPr/>
          <p:nvPr/>
        </p:nvSpPr>
        <p:spPr>
          <a:xfrm>
            <a:off x="4344138" y="4741381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5179158" y="4722331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696562" y="1928018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왼쪽/오른쪽 화살표 20"/>
          <p:cNvSpPr/>
          <p:nvPr/>
        </p:nvSpPr>
        <p:spPr>
          <a:xfrm rot="5400000">
            <a:off x="4577500" y="2771774"/>
            <a:ext cx="619125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4672750" y="3600448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98764" y="247649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209675" y="524464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724025" y="1367974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4194397" y="1383397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711213"/>
              </p:ext>
            </p:extLst>
          </p:nvPr>
        </p:nvGraphicFramePr>
        <p:xfrm>
          <a:off x="6415714" y="1047404"/>
          <a:ext cx="4786746" cy="490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338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28246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60309">
                  <a:extLst>
                    <a:ext uri="{9D8B030D-6E8A-4147-A177-3AD203B41FA5}">
                      <a16:colId xmlns:a16="http://schemas.microsoft.com/office/drawing/2014/main" val="3818362762"/>
                    </a:ext>
                  </a:extLst>
                </a:gridCol>
                <a:gridCol w="961852">
                  <a:extLst>
                    <a:ext uri="{9D8B030D-6E8A-4147-A177-3AD203B41FA5}">
                      <a16:colId xmlns:a16="http://schemas.microsoft.com/office/drawing/2014/main" val="4125042645"/>
                    </a:ext>
                  </a:extLst>
                </a:gridCol>
                <a:gridCol w="160309">
                  <a:extLst>
                    <a:ext uri="{9D8B030D-6E8A-4147-A177-3AD203B41FA5}">
                      <a16:colId xmlns:a16="http://schemas.microsoft.com/office/drawing/2014/main" val="3215944634"/>
                    </a:ext>
                  </a:extLst>
                </a:gridCol>
                <a:gridCol w="1282469">
                  <a:extLst>
                    <a:ext uri="{9D8B030D-6E8A-4147-A177-3AD203B41FA5}">
                      <a16:colId xmlns:a16="http://schemas.microsoft.com/office/drawing/2014/main" val="27238180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내용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위험한 빠르게 움직이는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징검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다리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1734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떨어졌을 때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위험하다는 사실을 각인시켜</a:t>
                      </a:r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난이도이지만 보다 어렵게 느끼게 함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난이도</a:t>
                      </a:r>
                      <a:endParaRPr lang="en-US" altLang="ko-KR" sz="160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 사용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</a:t>
                      </a:r>
                      <a:r>
                        <a:rPr lang="ko-KR" altLang="en-US" sz="160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제한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긴장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75207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돌파 시간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 횟수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두뇌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8104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321616"/>
                  </a:ext>
                </a:extLst>
              </a:tr>
              <a:tr h="3194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내용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움직이며 먼 거리에 위치한 발판 위를     건너뛰어 반대편으로 넘어간다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바닥에 용암을 두어 실패 시 사망할 수 있다는 긴장감을 부여한다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17341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해결 방법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발판 순서대로 상황에 맞는 시간 마법과 점프를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사용하여 도착점에 도달한다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1564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Block/s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0826"/>
                  </a:ext>
                </a:extLst>
              </a:tr>
              <a:tr h="1564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 Block/s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834588"/>
                  </a:ext>
                </a:extLst>
              </a:tr>
            </a:tbl>
          </a:graphicData>
        </a:graphic>
      </p:graphicFrame>
      <p:sp>
        <p:nvSpPr>
          <p:cNvPr id="29" name="직사각형 28"/>
          <p:cNvSpPr/>
          <p:nvPr/>
        </p:nvSpPr>
        <p:spPr>
          <a:xfrm>
            <a:off x="6757040" y="5334202"/>
            <a:ext cx="229122" cy="2291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왼쪽/오른쪽 화살표 29"/>
          <p:cNvSpPr/>
          <p:nvPr/>
        </p:nvSpPr>
        <p:spPr>
          <a:xfrm rot="5400000">
            <a:off x="9123975" y="5680983"/>
            <a:ext cx="295274" cy="217123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6766565" y="5673018"/>
            <a:ext cx="210072" cy="21007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왼쪽/오른쪽 화살표 31"/>
          <p:cNvSpPr/>
          <p:nvPr/>
        </p:nvSpPr>
        <p:spPr>
          <a:xfrm rot="5400000">
            <a:off x="9123974" y="5338411"/>
            <a:ext cx="295274" cy="217123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97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난이도 중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8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679454" y="1283961"/>
          <a:ext cx="4943370" cy="4450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337">
                  <a:extLst>
                    <a:ext uri="{9D8B030D-6E8A-4147-A177-3AD203B41FA5}">
                      <a16:colId xmlns:a16="http://schemas.microsoft.com/office/drawing/2014/main" val="146668507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175138281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582535978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2906658030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745772529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892501013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2345249272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637503275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408699889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4203102529"/>
                    </a:ext>
                  </a:extLst>
                </a:gridCol>
              </a:tblGrid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0070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71757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90812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44530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4075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20045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010896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517058"/>
                  </a:ext>
                </a:extLst>
              </a:tr>
            </a:tbl>
          </a:graphicData>
        </a:graphic>
      </p:graphicFrame>
      <p:sp>
        <p:nvSpPr>
          <p:cNvPr id="9" name="왼쪽/오른쪽 화살표 8"/>
          <p:cNvSpPr/>
          <p:nvPr/>
        </p:nvSpPr>
        <p:spPr>
          <a:xfrm rot="5400000">
            <a:off x="1219199" y="2533648"/>
            <a:ext cx="409576" cy="266700"/>
          </a:xfrm>
          <a:prstGeom prst="leftRightArrow">
            <a:avLst>
              <a:gd name="adj1" fmla="val 43103"/>
              <a:gd name="adj2" fmla="val 47709"/>
            </a:avLst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33487" y="1928018"/>
            <a:ext cx="381000" cy="380999"/>
          </a:xfrm>
          <a:prstGeom prst="rect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233487" y="3010693"/>
            <a:ext cx="381000" cy="380999"/>
          </a:xfrm>
          <a:prstGeom prst="rect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4325" y="2923217"/>
            <a:ext cx="329247" cy="11715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5628692" y="2923217"/>
            <a:ext cx="314907" cy="11715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233487" y="5261150"/>
            <a:ext cx="381000" cy="380999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225670" y="3588890"/>
            <a:ext cx="381000" cy="380999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왼쪽/오른쪽 화살표 17"/>
          <p:cNvSpPr/>
          <p:nvPr/>
        </p:nvSpPr>
        <p:spPr>
          <a:xfrm>
            <a:off x="1765827" y="5280266"/>
            <a:ext cx="2804802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687088" y="5272437"/>
            <a:ext cx="381000" cy="380999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194397" y="4154779"/>
            <a:ext cx="381000" cy="380999"/>
          </a:xfrm>
          <a:prstGeom prst="rect">
            <a:avLst/>
          </a:prstGeom>
          <a:solidFill>
            <a:srgbClr val="0070C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178744" y="1937545"/>
            <a:ext cx="381000" cy="380999"/>
          </a:xfrm>
          <a:prstGeom prst="rect">
            <a:avLst/>
          </a:prstGeom>
          <a:solidFill>
            <a:srgbClr val="0070C0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243012" y="3588890"/>
            <a:ext cx="381000" cy="380999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216517" y="2454622"/>
            <a:ext cx="381000" cy="380999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203075" y="2490787"/>
            <a:ext cx="381000" cy="380999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0773224"/>
              </p:ext>
            </p:extLst>
          </p:nvPr>
        </p:nvGraphicFramePr>
        <p:xfrm>
          <a:off x="6415714" y="1047404"/>
          <a:ext cx="4786746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338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28246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60309">
                  <a:extLst>
                    <a:ext uri="{9D8B030D-6E8A-4147-A177-3AD203B41FA5}">
                      <a16:colId xmlns:a16="http://schemas.microsoft.com/office/drawing/2014/main" val="3818362762"/>
                    </a:ext>
                  </a:extLst>
                </a:gridCol>
                <a:gridCol w="961852">
                  <a:extLst>
                    <a:ext uri="{9D8B030D-6E8A-4147-A177-3AD203B41FA5}">
                      <a16:colId xmlns:a16="http://schemas.microsoft.com/office/drawing/2014/main" val="4125042645"/>
                    </a:ext>
                  </a:extLst>
                </a:gridCol>
                <a:gridCol w="160309">
                  <a:extLst>
                    <a:ext uri="{9D8B030D-6E8A-4147-A177-3AD203B41FA5}">
                      <a16:colId xmlns:a16="http://schemas.microsoft.com/office/drawing/2014/main" val="3215944634"/>
                    </a:ext>
                  </a:extLst>
                </a:gridCol>
                <a:gridCol w="1282469">
                  <a:extLst>
                    <a:ext uri="{9D8B030D-6E8A-4147-A177-3AD203B41FA5}">
                      <a16:colId xmlns:a16="http://schemas.microsoft.com/office/drawing/2014/main" val="27238180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내용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무지개 다리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1734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단순한 징검다리에서 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어느 정도 문제를 풀 수 있도록 함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난이도</a:t>
                      </a:r>
                      <a:endParaRPr lang="en-US" altLang="ko-KR" sz="160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 사용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</a:t>
                      </a:r>
                      <a:r>
                        <a:rPr lang="ko-KR" altLang="en-US" sz="1600" baseline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제한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긴장</a:t>
                      </a: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75207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돌파 시간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 횟수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두뇌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8104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321616"/>
                  </a:ext>
                </a:extLst>
              </a:tr>
              <a:tr h="3194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내용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색이 다른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발판을 건너야 한다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정해진 순서대로 발판을 밟지 않으면</a:t>
                      </a:r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발판이 사라진다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17341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해결 방법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무지개 색의 순서대로 상황에 맞는 시간 마법과 점프를 활용하여 도착점에 도달한다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1564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Block/s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0826"/>
                  </a:ext>
                </a:extLst>
              </a:tr>
              <a:tr h="1564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 Block/s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834588"/>
                  </a:ext>
                </a:extLst>
              </a:tr>
            </a:tbl>
          </a:graphicData>
        </a:graphic>
      </p:graphicFrame>
      <p:sp>
        <p:nvSpPr>
          <p:cNvPr id="29" name="직사각형 28"/>
          <p:cNvSpPr/>
          <p:nvPr/>
        </p:nvSpPr>
        <p:spPr>
          <a:xfrm>
            <a:off x="6757040" y="5109209"/>
            <a:ext cx="229122" cy="2291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왼쪽/오른쪽 화살표 29"/>
          <p:cNvSpPr/>
          <p:nvPr/>
        </p:nvSpPr>
        <p:spPr>
          <a:xfrm rot="5400000">
            <a:off x="9123973" y="5454645"/>
            <a:ext cx="295274" cy="217123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6766565" y="5448025"/>
            <a:ext cx="210072" cy="21007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왼쪽/오른쪽 화살표 27"/>
          <p:cNvSpPr/>
          <p:nvPr/>
        </p:nvSpPr>
        <p:spPr>
          <a:xfrm rot="5400000">
            <a:off x="9123973" y="5105683"/>
            <a:ext cx="295274" cy="217123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왼쪽/오른쪽 화살표 31"/>
          <p:cNvSpPr/>
          <p:nvPr/>
        </p:nvSpPr>
        <p:spPr>
          <a:xfrm rot="5400000">
            <a:off x="2196731" y="3111845"/>
            <a:ext cx="409576" cy="266700"/>
          </a:xfrm>
          <a:prstGeom prst="leftRightArrow">
            <a:avLst>
              <a:gd name="adj1" fmla="val 43103"/>
              <a:gd name="adj2" fmla="val 47709"/>
            </a:avLst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3181276" y="3584126"/>
            <a:ext cx="381000" cy="380999"/>
          </a:xfrm>
          <a:prstGeom prst="rect">
            <a:avLst/>
          </a:prstGeom>
          <a:solidFill>
            <a:srgbClr val="7030A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172022" y="3584126"/>
            <a:ext cx="381000" cy="380999"/>
          </a:xfrm>
          <a:prstGeom prst="rect">
            <a:avLst/>
          </a:prstGeom>
          <a:solidFill>
            <a:srgbClr val="7030A0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5" name="왼쪽/오른쪽 화살표 34"/>
          <p:cNvSpPr/>
          <p:nvPr/>
        </p:nvSpPr>
        <p:spPr>
          <a:xfrm>
            <a:off x="3713616" y="3645701"/>
            <a:ext cx="1278756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왼쪽/오른쪽 화살표 20"/>
          <p:cNvSpPr/>
          <p:nvPr/>
        </p:nvSpPr>
        <p:spPr>
          <a:xfrm rot="5400000">
            <a:off x="3627261" y="3055092"/>
            <a:ext cx="1496220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1708677" y="4701481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5196363" y="2490787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167735" y="4725381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723672" y="1386436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714147" y="417480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528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난이도 상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9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679454" y="1283961"/>
          <a:ext cx="4943370" cy="4450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337">
                  <a:extLst>
                    <a:ext uri="{9D8B030D-6E8A-4147-A177-3AD203B41FA5}">
                      <a16:colId xmlns:a16="http://schemas.microsoft.com/office/drawing/2014/main" val="146668507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175138281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582535978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2906658030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745772529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892501013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2345249272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3637503275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408699889"/>
                    </a:ext>
                  </a:extLst>
                </a:gridCol>
                <a:gridCol w="494337">
                  <a:extLst>
                    <a:ext uri="{9D8B030D-6E8A-4147-A177-3AD203B41FA5}">
                      <a16:colId xmlns:a16="http://schemas.microsoft.com/office/drawing/2014/main" val="4203102529"/>
                    </a:ext>
                  </a:extLst>
                </a:gridCol>
              </a:tblGrid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0070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71757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90812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445301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4075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200455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010896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517058"/>
                  </a:ext>
                </a:extLst>
              </a:tr>
            </a:tbl>
          </a:graphicData>
        </a:graphic>
      </p:graphicFrame>
      <p:sp>
        <p:nvSpPr>
          <p:cNvPr id="9" name="왼쪽/오른쪽 화살표 8"/>
          <p:cNvSpPr/>
          <p:nvPr/>
        </p:nvSpPr>
        <p:spPr>
          <a:xfrm rot="5400000">
            <a:off x="1219199" y="2533648"/>
            <a:ext cx="409576" cy="266700"/>
          </a:xfrm>
          <a:prstGeom prst="leftRightArrow">
            <a:avLst>
              <a:gd name="adj1" fmla="val 43103"/>
              <a:gd name="adj2" fmla="val 47709"/>
            </a:avLst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33487" y="1928018"/>
            <a:ext cx="381000" cy="380999"/>
          </a:xfrm>
          <a:prstGeom prst="rect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233487" y="3010693"/>
            <a:ext cx="381000" cy="380999"/>
          </a:xfrm>
          <a:prstGeom prst="rect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4325" y="2923217"/>
            <a:ext cx="329247" cy="11715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5628692" y="2923217"/>
            <a:ext cx="314907" cy="11715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233487" y="5261150"/>
            <a:ext cx="381000" cy="380999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225670" y="3588890"/>
            <a:ext cx="381000" cy="380999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왼쪽/오른쪽 화살표 17"/>
          <p:cNvSpPr/>
          <p:nvPr/>
        </p:nvSpPr>
        <p:spPr>
          <a:xfrm>
            <a:off x="1765827" y="5280266"/>
            <a:ext cx="2804802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687088" y="5272437"/>
            <a:ext cx="381000" cy="380999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194397" y="4154779"/>
            <a:ext cx="381000" cy="380999"/>
          </a:xfrm>
          <a:prstGeom prst="rect">
            <a:avLst/>
          </a:prstGeom>
          <a:solidFill>
            <a:srgbClr val="0070C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178744" y="1937545"/>
            <a:ext cx="381000" cy="380999"/>
          </a:xfrm>
          <a:prstGeom prst="rect">
            <a:avLst/>
          </a:prstGeom>
          <a:solidFill>
            <a:srgbClr val="0070C0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243012" y="3588890"/>
            <a:ext cx="381000" cy="380999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216517" y="2454622"/>
            <a:ext cx="381000" cy="380999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203075" y="2490787"/>
            <a:ext cx="381000" cy="380999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351380"/>
              </p:ext>
            </p:extLst>
          </p:nvPr>
        </p:nvGraphicFramePr>
        <p:xfrm>
          <a:off x="6415714" y="1047404"/>
          <a:ext cx="4786746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338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28246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60309">
                  <a:extLst>
                    <a:ext uri="{9D8B030D-6E8A-4147-A177-3AD203B41FA5}">
                      <a16:colId xmlns:a16="http://schemas.microsoft.com/office/drawing/2014/main" val="3818362762"/>
                    </a:ext>
                  </a:extLst>
                </a:gridCol>
                <a:gridCol w="961852">
                  <a:extLst>
                    <a:ext uri="{9D8B030D-6E8A-4147-A177-3AD203B41FA5}">
                      <a16:colId xmlns:a16="http://schemas.microsoft.com/office/drawing/2014/main" val="4125042645"/>
                    </a:ext>
                  </a:extLst>
                </a:gridCol>
                <a:gridCol w="160309">
                  <a:extLst>
                    <a:ext uri="{9D8B030D-6E8A-4147-A177-3AD203B41FA5}">
                      <a16:colId xmlns:a16="http://schemas.microsoft.com/office/drawing/2014/main" val="3215944634"/>
                    </a:ext>
                  </a:extLst>
                </a:gridCol>
                <a:gridCol w="1282469">
                  <a:extLst>
                    <a:ext uri="{9D8B030D-6E8A-4147-A177-3AD203B41FA5}">
                      <a16:colId xmlns:a16="http://schemas.microsoft.com/office/drawing/2014/main" val="27238180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내용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무지개 다리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1734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 모든 것에 시간 제한을 두어 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긴장감과 점프 난이도를 높인다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난이도</a:t>
                      </a:r>
                      <a:endParaRPr lang="en-US" altLang="ko-KR" sz="160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10)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 사용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제한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긴장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75207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돌파 시간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 횟수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두뇌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8104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321616"/>
                  </a:ext>
                </a:extLst>
              </a:tr>
              <a:tr h="3194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내용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발판은 밟으면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 후 사라진다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방의 타이머가 계속 울리며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도착점 문이 서서히 닫힌다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17341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해결 방법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무지개 색의 순서대로 상황에 맞는 시간 마법과 점프를 활용하여 도착점에 시간 내에 도달한다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1564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발판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Block/s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0826"/>
                  </a:ext>
                </a:extLst>
              </a:tr>
              <a:tr h="1564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 Block/s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834588"/>
                  </a:ext>
                </a:extLst>
              </a:tr>
            </a:tbl>
          </a:graphicData>
        </a:graphic>
      </p:graphicFrame>
      <p:sp>
        <p:nvSpPr>
          <p:cNvPr id="29" name="직사각형 28"/>
          <p:cNvSpPr/>
          <p:nvPr/>
        </p:nvSpPr>
        <p:spPr>
          <a:xfrm>
            <a:off x="6757040" y="5109209"/>
            <a:ext cx="229122" cy="2291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왼쪽/오른쪽 화살표 29"/>
          <p:cNvSpPr/>
          <p:nvPr/>
        </p:nvSpPr>
        <p:spPr>
          <a:xfrm rot="5400000">
            <a:off x="9123973" y="5454645"/>
            <a:ext cx="295274" cy="217123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6766565" y="5448025"/>
            <a:ext cx="210072" cy="21007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왼쪽/오른쪽 화살표 27"/>
          <p:cNvSpPr/>
          <p:nvPr/>
        </p:nvSpPr>
        <p:spPr>
          <a:xfrm rot="5400000">
            <a:off x="9123973" y="5105683"/>
            <a:ext cx="295274" cy="217123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왼쪽/오른쪽 화살표 31"/>
          <p:cNvSpPr/>
          <p:nvPr/>
        </p:nvSpPr>
        <p:spPr>
          <a:xfrm rot="5400000">
            <a:off x="2196731" y="3111845"/>
            <a:ext cx="409576" cy="266700"/>
          </a:xfrm>
          <a:prstGeom prst="leftRightArrow">
            <a:avLst>
              <a:gd name="adj1" fmla="val 43103"/>
              <a:gd name="adj2" fmla="val 47709"/>
            </a:avLst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3181276" y="3584126"/>
            <a:ext cx="381000" cy="380999"/>
          </a:xfrm>
          <a:prstGeom prst="rect">
            <a:avLst/>
          </a:prstGeom>
          <a:solidFill>
            <a:srgbClr val="7030A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172022" y="3584126"/>
            <a:ext cx="381000" cy="380999"/>
          </a:xfrm>
          <a:prstGeom prst="rect">
            <a:avLst/>
          </a:prstGeom>
          <a:solidFill>
            <a:srgbClr val="7030A0"/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5" name="왼쪽/오른쪽 화살표 34"/>
          <p:cNvSpPr/>
          <p:nvPr/>
        </p:nvSpPr>
        <p:spPr>
          <a:xfrm>
            <a:off x="3713616" y="3645701"/>
            <a:ext cx="1278756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왼쪽/오른쪽 화살표 20"/>
          <p:cNvSpPr/>
          <p:nvPr/>
        </p:nvSpPr>
        <p:spPr>
          <a:xfrm rot="5400000">
            <a:off x="3627261" y="3055092"/>
            <a:ext cx="1496220" cy="333375"/>
          </a:xfrm>
          <a:prstGeom prst="leftRightArrow">
            <a:avLst>
              <a:gd name="adj1" fmla="val 43103"/>
              <a:gd name="adj2" fmla="val 44138"/>
            </a:avLst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1708677" y="4701481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5196363" y="2490787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167735" y="4725381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723672" y="1386436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714147" y="4174809"/>
            <a:ext cx="381000" cy="380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4739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5823</TotalTime>
  <Words>732</Words>
  <Application>Microsoft Office PowerPoint</Application>
  <PresentationFormat>와이드스크린</PresentationFormat>
  <Paragraphs>309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배달의민족 주아</vt:lpstr>
      <vt:lpstr>맑은 고딕</vt:lpstr>
      <vt:lpstr>배찌체</vt:lpstr>
      <vt:lpstr>Arial</vt:lpstr>
      <vt:lpstr>배달의민족 연성</vt:lpstr>
      <vt:lpstr>배달의민족 도현</vt:lpstr>
      <vt:lpstr>Office 테마</vt:lpstr>
      <vt:lpstr>PowerPoint 프레젠테이션</vt:lpstr>
      <vt:lpstr>I N D E X</vt:lpstr>
      <vt:lpstr>1. 퍼즐 난이도 요소</vt:lpstr>
      <vt:lpstr>2. 퍼즐 맵 구상</vt:lpstr>
      <vt:lpstr>2. 난이도 하</vt:lpstr>
      <vt:lpstr>2. 난이도 하</vt:lpstr>
      <vt:lpstr>3. 난이도 중 </vt:lpstr>
      <vt:lpstr>3. 난이도 중 </vt:lpstr>
      <vt:lpstr>3. 난이도 상 </vt:lpstr>
      <vt:lpstr>후 기  및  코 멘 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700</cp:revision>
  <dcterms:created xsi:type="dcterms:W3CDTF">2020-09-21T00:19:03Z</dcterms:created>
  <dcterms:modified xsi:type="dcterms:W3CDTF">2021-01-14T11:33:29Z</dcterms:modified>
</cp:coreProperties>
</file>

<file path=docProps/thumbnail.jpeg>
</file>